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355" r:id="rId2"/>
    <p:sldId id="325" r:id="rId3"/>
    <p:sldId id="268" r:id="rId4"/>
    <p:sldId id="306" r:id="rId5"/>
    <p:sldId id="365" r:id="rId6"/>
    <p:sldId id="366" r:id="rId7"/>
    <p:sldId id="367" r:id="rId8"/>
    <p:sldId id="368" r:id="rId9"/>
    <p:sldId id="321" r:id="rId10"/>
    <p:sldId id="279" r:id="rId11"/>
    <p:sldId id="292" r:id="rId12"/>
    <p:sldId id="324" r:id="rId13"/>
    <p:sldId id="322" r:id="rId14"/>
    <p:sldId id="300" r:id="rId15"/>
    <p:sldId id="361" r:id="rId16"/>
    <p:sldId id="362" r:id="rId17"/>
    <p:sldId id="329" r:id="rId18"/>
    <p:sldId id="301" r:id="rId19"/>
    <p:sldId id="327" r:id="rId20"/>
    <p:sldId id="333" r:id="rId21"/>
    <p:sldId id="359" r:id="rId22"/>
    <p:sldId id="350" r:id="rId23"/>
    <p:sldId id="286" r:id="rId24"/>
    <p:sldId id="288" r:id="rId25"/>
    <p:sldId id="285" r:id="rId26"/>
    <p:sldId id="290" r:id="rId27"/>
    <p:sldId id="332" r:id="rId28"/>
    <p:sldId id="323" r:id="rId29"/>
    <p:sldId id="319" r:id="rId30"/>
    <p:sldId id="318" r:id="rId31"/>
    <p:sldId id="331" r:id="rId32"/>
    <p:sldId id="33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6C2A-6439-4315-9FE9-970F050D40B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56B7D-B2E8-4980-9B86-BFBF3273C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1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7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6B7D-B2E8-4980-9B86-BFBF3273C0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A8F0-033C-46B7-9D1E-9F185712A21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563672-3949-44A9-9F29-1B2A42A4B5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A8F0-033C-46B7-9D1E-9F185712A21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3672-3949-44A9-9F29-1B2A42A4B5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A563672-3949-44A9-9F29-1B2A42A4B50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A8F0-033C-46B7-9D1E-9F185712A21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A8F0-033C-46B7-9D1E-9F185712A21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A563672-3949-44A9-9F29-1B2A42A4B5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A8F0-033C-46B7-9D1E-9F185712A21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563672-3949-44A9-9F29-1B2A42A4B5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2ACA8F0-033C-46B7-9D1E-9F185712A21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3672-3949-44A9-9F29-1B2A42A4B5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A8F0-033C-46B7-9D1E-9F185712A21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A563672-3949-44A9-9F29-1B2A42A4B5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A8F0-033C-46B7-9D1E-9F185712A21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A563672-3949-44A9-9F29-1B2A42A4B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A8F0-033C-46B7-9D1E-9F185712A21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563672-3949-44A9-9F29-1B2A42A4B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563672-3949-44A9-9F29-1B2A42A4B50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A8F0-033C-46B7-9D1E-9F185712A21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563672-3949-44A9-9F29-1B2A42A4B5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2ACA8F0-033C-46B7-9D1E-9F185712A21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2ACA8F0-033C-46B7-9D1E-9F185712A21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563672-3949-44A9-9F29-1B2A42A4B50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hyperlink" Target="http://www.google.com/url?sa=i&amp;rct=j&amp;q=&amp;esrc=s&amp;source=images&amp;cd=&amp;cad=rja&amp;uact=8&amp;docid=JPGYeXEFPZrxFM&amp;tbnid=HA3kQlRTbGDBfM:&amp;ved=0CAUQjRw&amp;url=http://trueassociation.org/&amp;ei=DiHhU52zCIKKjAKzx4GADQ&amp;bvm=bv.72197243,d.cGE&amp;psig=AFQjCNFNQXpcHH-kOfqa4pgGtRzUCJRdNA&amp;ust=140734936251403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0g6vu0FyGcgkDM&amp;tbnid=E9c_gXsad28hIM:&amp;ved=0CAUQjRw&amp;url=http://www.foodbeast.com/2014/03/12/calories-in-starbucks-drinks-illustrated-by-skittles-french-fries-and-pizza-infographic/&amp;ei=Mf_gU4-JIo-RigLdqIDQBQ&amp;bvm=bv.72197243,d.cGE&amp;psig=AFQjCNFAf6pG4BXRSpXMXexzUB1zcgogCw&amp;ust=140734069647414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c.co.za/accounting-services/tax/income-tax-return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Mf-ooQDlsYspMM&amp;tbnid=vSoOxRcNWAL94M:&amp;ved=0CAUQjRw&amp;url=http://www.fairfaxtimes.com/article/20120810/NEWS/708109518/1076/section&amp;source=RSS&amp;template=fairfaxTimes&amp;ei=qgbhU-7tKKnYigKzk4DoAg&amp;bvm=bv.72197243,d.cGE&amp;psig=AFQjCNFTUM6wdSFgouSOvI4osB4h8ldGKw&amp;ust=140734252569146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&amp;esrc=s&amp;source=images&amp;cd=&amp;cad=rja&amp;uact=8&amp;docid=OIZ6MVZyYkV3gM&amp;tbnid=QcODKgBpPRL-kM:&amp;ved=0CAUQjRw&amp;url=http://www.aclu-de.org/news/aclu-de-legal-team-defends-1st-amendment-freedom-of-info/2013/09/23/&amp;ei=hwfhU6_LEcW-igL1-4HYDA&amp;bvm=bv.72197243,d.cGE&amp;psig=AFQjCNE5Brg0DtO59ACJT9CroqJJTNilUA&amp;ust=1407342752454706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05000"/>
            <a:ext cx="883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OEA-PIE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 essential part of a 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education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diet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13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9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09" y="152400"/>
            <a:ext cx="8839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am </a:t>
            </a:r>
            <a:r>
              <a:rPr lang="en-US" sz="3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political person. </a:t>
            </a:r>
          </a:p>
          <a:p>
            <a:pPr algn="ctr"/>
            <a:endParaRPr lang="en-US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just want to teach and not worry about politics.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 descr="http://markstoval.files.wordpress.com/2013/03/i-believe-that-all-government-is-e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9" y="20574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is and will always be political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can’t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avoid 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Politics influences almost every area of education today. </a:t>
            </a:r>
            <a:endPara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funding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class size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high stakes student testing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Common Core (love it or hate it, it’s here)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eacher evaluations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alaries and benefits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retirement (PERS)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can no longer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afford to sit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the sidelines and hope that the Legislature will adequately fund education or look out for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 must not only take an interest in politics and vote, teachers must become politically pro-active.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 ONE will look out for your interests if you do not.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050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 am not sure I want to donate, because . . .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13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8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I do not like the candidates that </a:t>
            </a:r>
            <a:r>
              <a:rPr lang="en-US" sz="3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NEA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endorses.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do not have to donate money to NEA.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to donate to </a:t>
            </a:r>
            <a:r>
              <a:rPr lang="en-US" sz="3600" b="1" i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OEA.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joingerritt.com/wp-content/uploads/oregon_education_associ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5" y="3962399"/>
            <a:ext cx="5531225" cy="117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rueassociation.org/wp-content/uploads/NEA-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79038"/>
            <a:ext cx="2373364" cy="90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05000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 am not sure I want to contribute to a </a:t>
            </a:r>
            <a:r>
              <a:rPr lang="en-US" sz="4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pro-public education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candidate who does not believe the same as I do on another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issue, such as abortion or gun control.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13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9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 is rare that there will be THE perfect candidate with whom you agree on all of the issues.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1719785"/>
            <a:ext cx="3810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Health Care 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Marijuana Legalization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Gay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Marriage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Foreign Policy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Defense Spending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119" y="1719785"/>
            <a:ext cx="3810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Taxes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Gun Control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Immigration  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Abortion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Death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Penalty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6482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Ask which candidate is most likely to have a positive effect on student learning, your working conditions, pay, health care, and retirement?</a:t>
            </a:r>
          </a:p>
        </p:txBody>
      </p:sp>
    </p:spTree>
    <p:extLst>
      <p:ext uri="{BB962C8B-B14F-4D97-AF65-F5344CB8AC3E}">
        <p14:creationId xmlns:p14="http://schemas.microsoft.com/office/powerpoint/2010/main" val="37428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050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Why should I donate money to OEA-PIE when some of the candidates OEA has endorsed have not backed teachers?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13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2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Just because you donate to a political candidate does not mean they will always do 100% of what you want.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sonoranalliance.com/wp-content/uploads/2010/11/Ballot-Box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349003" cy="39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05000"/>
            <a:ext cx="8839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 am not sure about donating, because I feel OEA only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endorses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Democrats.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vote for the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not the party.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13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05000"/>
            <a:ext cx="8839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OEA-PIE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  <a:endParaRPr lang="en-US" sz="4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13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3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a myth that OEA only endorses Democratic candidates.  </a:t>
            </a: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OEA invites</a:t>
            </a:r>
            <a:r>
              <a:rPr lang="en-US" sz="36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36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regardless of party affiliation to participate in the recommendation process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 Some GOP  candidates choose not to apply.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has endorsed many Republicans in the past.  Here are endorsed Republicans in just the last election. 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-PIE ENDORSED REPUBLICANS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" y="1552784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– Oregon Senate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2293"/>
              </p:ext>
            </p:extLst>
          </p:nvPr>
        </p:nvGraphicFramePr>
        <p:xfrm>
          <a:off x="228600" y="1952894"/>
          <a:ext cx="86868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429000"/>
                <a:gridCol w="9144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Jeff Kruse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 02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Herman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Baertschinger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 09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Fred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Girod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(R)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 27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Knopp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3200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– Oregon House of Representatives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7725"/>
              </p:ext>
            </p:extLst>
          </p:nvPr>
        </p:nvGraphicFramePr>
        <p:xfrm>
          <a:off x="190500" y="3635146"/>
          <a:ext cx="86868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429000"/>
                <a:gridCol w="9144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Olson (R)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 39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Kennemer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(R)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Whisnant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(R)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05000"/>
            <a:ext cx="883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How much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should I contribute?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13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6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donate $50 to OEA-PIE, you will receive a $50 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 That means you will receive $50 back when you file your state income tax returns.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and your spouse donate $100, you will receive a $100 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 a couple when you file your taxes together. 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your donation will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divided over twelve months and deducted from your paycheck.</a:t>
            </a:r>
          </a:p>
        </p:txBody>
      </p:sp>
    </p:spTree>
    <p:extLst>
      <p:ext uri="{BB962C8B-B14F-4D97-AF65-F5344CB8AC3E}">
        <p14:creationId xmlns:p14="http://schemas.microsoft.com/office/powerpoint/2010/main" val="26888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 donate $50, that is only $4.16 per month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For less than the price of one coffee drink or one fast food meal a month, you can help improve our influence with the Oregon Legislature.</a:t>
            </a:r>
          </a:p>
        </p:txBody>
      </p:sp>
      <p:pic>
        <p:nvPicPr>
          <p:cNvPr id="3" name="Picture 4" descr="http://cdn.foodbeast.com.s3.amazonaws.com/content/uploads/2014/03/calories-in-starbucks-foo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98" y="3200400"/>
            <a:ext cx="4513202" cy="29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 may write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personal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check rather than having a monthly payroll deduction, if you prefer.  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ou are entitled to one vote at the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-PIE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convention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for every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$5 you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contribute. You personally can help decide which candidate deserves the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endorsement.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jeffshore.com/wp-content/uploads/2011/07/check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389092"/>
            <a:ext cx="3190875" cy="2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PIE contribution will </a:t>
            </a:r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 you anything, because you get it all back when you file your state income taxes.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Think of this money more as a loan.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i="1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WHY would you NOT loan someone $4.16 a month who is working hard for you?</a:t>
            </a:r>
            <a:endParaRPr lang="en-US" sz="3600" i="1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dyoung.com/assets/images/Other%20Images/Newsletter%20Images/confus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048125"/>
            <a:ext cx="44386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6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Near the end of the calendar year, OEA will send you a receipt for your donation as a reminder for you to declare it on your state income tax returns.</a:t>
            </a:r>
          </a:p>
        </p:txBody>
      </p:sp>
      <p:pic>
        <p:nvPicPr>
          <p:cNvPr id="2050" name="Picture 2" descr="http://patc.co.za/wp-content/uploads/2013/04/ID-1004994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fo.milestoneadvisors.net/Portals/142557/images/Receipts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6" y="2514600"/>
            <a:ext cx="389911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5908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proof is in the PIE!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13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9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OEA would not ask for your hard-earned money if it did not get results.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Here is how previous PIE contributors have helped improve 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education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cs typeface="Times New Roman" panose="02020603050405020304" pitchFamily="18" charset="0"/>
              </a:rPr>
              <a:t>-helped elect Ben Unger who has moved the discussion around local tax abatements helping put $10 million back in Washington county </a:t>
            </a:r>
            <a:r>
              <a:rPr lang="en-US" sz="2000" b="1" dirty="0" smtClean="0">
                <a:cs typeface="Times New Roman" panose="02020603050405020304" pitchFamily="18" charset="0"/>
              </a:rPr>
              <a:t>schools</a:t>
            </a:r>
          </a:p>
          <a:p>
            <a:endParaRPr lang="en-US" sz="800" dirty="0">
              <a:cs typeface="Times New Roman" panose="02020603050405020304" pitchFamily="18" charset="0"/>
            </a:endParaRPr>
          </a:p>
          <a:p>
            <a:r>
              <a:rPr lang="en-US" sz="2000" b="1" dirty="0">
                <a:cs typeface="Times New Roman" panose="02020603050405020304" pitchFamily="18" charset="0"/>
              </a:rPr>
              <a:t>-helped elect Chris </a:t>
            </a:r>
            <a:r>
              <a:rPr lang="en-US" sz="2000" b="1" dirty="0" err="1">
                <a:cs typeface="Times New Roman" panose="02020603050405020304" pitchFamily="18" charset="0"/>
              </a:rPr>
              <a:t>Gorsek</a:t>
            </a:r>
            <a:r>
              <a:rPr lang="en-US" sz="2000" b="1" dirty="0">
                <a:cs typeface="Times New Roman" panose="02020603050405020304" pitchFamily="18" charset="0"/>
              </a:rPr>
              <a:t>, an OEA member, who has been a true advocate for us in </a:t>
            </a:r>
            <a:r>
              <a:rPr lang="en-US" sz="2000" b="1" dirty="0" smtClean="0">
                <a:cs typeface="Times New Roman" panose="02020603050405020304" pitchFamily="18" charset="0"/>
              </a:rPr>
              <a:t>Salem</a:t>
            </a:r>
          </a:p>
          <a:p>
            <a:endParaRPr lang="en-US" sz="800" b="1" dirty="0" smtClean="0">
              <a:cs typeface="Times New Roman" panose="02020603050405020304" pitchFamily="18" charset="0"/>
            </a:endParaRPr>
          </a:p>
          <a:p>
            <a:r>
              <a:rPr lang="en-US" sz="2000" b="1" dirty="0"/>
              <a:t>-worked to fix the proficiency standards for our classrooms (HB </a:t>
            </a:r>
            <a:r>
              <a:rPr lang="en-US" sz="2000" b="1" dirty="0" smtClean="0"/>
              <a:t>4150 – eliminated redundant reporting) </a:t>
            </a:r>
          </a:p>
          <a:p>
            <a:endParaRPr lang="en-US" sz="800" b="1" dirty="0" smtClean="0"/>
          </a:p>
          <a:p>
            <a:r>
              <a:rPr lang="en-US" sz="2000" b="1" dirty="0" smtClean="0"/>
              <a:t>-</a:t>
            </a:r>
            <a:r>
              <a:rPr lang="en-US" sz="2000" b="1" dirty="0"/>
              <a:t>passed a bill to accurately measure class size by classroom (HB 2644)</a:t>
            </a:r>
            <a:endParaRPr lang="en-US" sz="2000" dirty="0"/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09" y="152400"/>
            <a:ext cx="8839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means 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for the Improvement of Education.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 a political action committee (PAC) of the Oregon Education Association (OEA).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OEA uses the money in this PAC to financially support political candidates who are 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pro-public education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OEA dues are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used for any candidate’s campaign.  That is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forbidden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bylaws.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OEA-PIE RESULTS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/>
              <a:t>-</a:t>
            </a:r>
            <a:r>
              <a:rPr lang="en-US" sz="2000" b="1" dirty="0"/>
              <a:t>the K-12 budget increased by over $ 1 billion from the last biennium</a:t>
            </a:r>
            <a:endParaRPr lang="en-US" sz="2000" dirty="0"/>
          </a:p>
          <a:p>
            <a:r>
              <a:rPr lang="en-US" sz="2000" b="1" dirty="0"/>
              <a:t>-passed M66 and M67 helping lessen the effects of the economic </a:t>
            </a:r>
            <a:r>
              <a:rPr lang="en-US" sz="2000" b="1" dirty="0" smtClean="0"/>
              <a:t>crash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Passed CTE</a:t>
            </a:r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1569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Those are all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successes. 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 going to do to help achieve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successes for yourself and Oregon?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 is NOW!  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Sign-up for PIE!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5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still unsure if you want to help elect 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pro-public education candidates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 if you have any unanswered questions, please speak with your building representative or union leadership.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Jill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Golay  (Free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Orchards ES)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Vice President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Joe Vermeire  (Miller South MS)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Secretary – JoAnn Conroy  (Rosedale ES)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Treasurer – Barbara Wickham  (Brown MS)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www.heaoea.org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do not enjoy volunteering for a phone bank or canvassing for political candidates, donating to OEA-PIE is the single most effective way you can help elect 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pro-public education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candidates.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fairfaxtimes.com/storyimage/PN/20120810/NEWS/708109518/AR/0/AR-70810951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68985"/>
            <a:ext cx="3913205" cy="271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clu-de.org/wp-content/uploads/2013/09/Sean-Canvass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49318"/>
            <a:ext cx="4686439" cy="26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05000"/>
            <a:ext cx="8839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OEA’s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“Measure Up” Criteria</a:t>
            </a:r>
          </a:p>
          <a:p>
            <a:pPr algn="ctr"/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OEA look for in a candidate?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13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2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endorsed candidates will work to: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• protect children's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health and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ecure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stable school funding and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upport programs that prepare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students for jobs of the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rights of 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school employees</a:t>
            </a:r>
          </a:p>
        </p:txBody>
      </p:sp>
    </p:spTree>
    <p:extLst>
      <p:ext uri="{BB962C8B-B14F-4D97-AF65-F5344CB8AC3E}">
        <p14:creationId xmlns:p14="http://schemas.microsoft.com/office/powerpoint/2010/main" val="3331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endorsement decisions are based on a questionnaire completed by the candidates and an interview with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OEA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-PIE contributors.</a:t>
            </a:r>
          </a:p>
          <a:p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OEA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only considers endorsing candidates who have applied for the endorsement.  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every candidate seeks </a:t>
            </a: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OEA’s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political endorsement.</a:t>
            </a:r>
          </a:p>
          <a:p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2016,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OEA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gave no recommendation in eighteen races based on the responses of the candidates.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annett-cdn.com/-mm-/ef2ea3c97da032c750d6adea5c4395d99bb395db/c=94-0-1446-1800&amp;r=537&amp;c=0-0-534-712/local/-/media/Salem/2014/06/03/dennisrichard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3" y="3429000"/>
            <a:ext cx="2179157" cy="290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huffpost.com/gen/1202478/thumbs/o-JOHN-KITZHABER-EXECUTION-DELAY-GARY-HAUGEN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8" y="339149"/>
            <a:ext cx="2151314" cy="29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2564" y="152400"/>
            <a:ext cx="5943600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2014 Oregon Gubernatorial 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Election</a:t>
            </a: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OEA voted </a:t>
            </a:r>
            <a:r>
              <a:rPr lang="en-US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to endorse Democrat John Kitzhaber due to his job performance.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Rep. Dennis Richardson </a:t>
            </a:r>
            <a:r>
              <a:rPr lang="en-US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 seek OEA’s endorsement.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05000"/>
            <a:ext cx="883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Why should I contribute?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13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646B86"/>
      </a:dk2>
      <a:lt2>
        <a:srgbClr val="B2DFFF"/>
      </a:lt2>
      <a:accent1>
        <a:srgbClr val="40AFFF"/>
      </a:accent1>
      <a:accent2>
        <a:srgbClr val="40AFFF"/>
      </a:accent2>
      <a:accent3>
        <a:srgbClr val="40AFFF"/>
      </a:accent3>
      <a:accent4>
        <a:srgbClr val="40AFFF"/>
      </a:accent4>
      <a:accent5>
        <a:srgbClr val="40AFFF"/>
      </a:accent5>
      <a:accent6>
        <a:srgbClr val="40AFFF"/>
      </a:accent6>
      <a:hlink>
        <a:srgbClr val="40AFFF"/>
      </a:hlink>
      <a:folHlink>
        <a:srgbClr val="D1634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2642</TotalTime>
  <Words>1233</Words>
  <Application>Microsoft Office PowerPoint</Application>
  <PresentationFormat>On-screen Show (4:3)</PresentationFormat>
  <Paragraphs>205</Paragraphs>
  <Slides>32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Hillsboro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Jeff</dc:creator>
  <cp:lastModifiedBy>Johnston, Jeff</cp:lastModifiedBy>
  <cp:revision>172</cp:revision>
  <dcterms:created xsi:type="dcterms:W3CDTF">2014-06-15T00:33:10Z</dcterms:created>
  <dcterms:modified xsi:type="dcterms:W3CDTF">2016-11-18T22:47:59Z</dcterms:modified>
</cp:coreProperties>
</file>